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4.svg" ContentType="image/svg+xml"/>
  <Override PartName="/ppt/media/image19.svg" ContentType="image/svg+xml"/>
  <Override PartName="/ppt/media/image2.svg" ContentType="image/svg+xml"/>
  <Override PartName="/ppt/media/image21.svg" ContentType="image/svg+xml"/>
  <Override PartName="/ppt/media/image23.svg" ContentType="image/svg+xml"/>
  <Override PartName="/ppt/media/image4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9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5" r:id="rId13"/>
    <p:sldId id="273" r:id="rId14"/>
    <p:sldId id="274" r:id="rId15"/>
  </p:sldIdLst>
  <p:sldSz cx="18288000" cy="10287000"/>
  <p:notesSz cx="6858000" cy="9144000"/>
  <p:embeddedFontLst>
    <p:embeddedFont>
      <p:font typeface="字由点字倔强黑" panose="00020600040101010101" charset="-122"/>
      <p:regular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1.xml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96921" y="-265719"/>
            <a:ext cx="19685442" cy="10556318"/>
          </a:xfrm>
          <a:custGeom>
            <a:avLst/>
            <a:gdLst/>
            <a:ahLst/>
            <a:cxnLst/>
            <a:rect l="l" t="t" r="r" b="b"/>
            <a:pathLst>
              <a:path w="19685442" h="10556318">
                <a:moveTo>
                  <a:pt x="0" y="0"/>
                </a:moveTo>
                <a:lnTo>
                  <a:pt x="19685442" y="0"/>
                </a:lnTo>
                <a:lnTo>
                  <a:pt x="19685442" y="10556319"/>
                </a:lnTo>
                <a:lnTo>
                  <a:pt x="0" y="105563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0780">
            <a:off x="217539" y="7918273"/>
            <a:ext cx="2464215" cy="2368727"/>
          </a:xfrm>
          <a:custGeom>
            <a:avLst/>
            <a:gdLst/>
            <a:ahLst/>
            <a:cxnLst/>
            <a:rect l="l" t="t" r="r" b="b"/>
            <a:pathLst>
              <a:path w="2464215" h="2368727">
                <a:moveTo>
                  <a:pt x="0" y="0"/>
                </a:moveTo>
                <a:lnTo>
                  <a:pt x="2464215" y="0"/>
                </a:lnTo>
                <a:lnTo>
                  <a:pt x="2464215" y="2368727"/>
                </a:lnTo>
                <a:lnTo>
                  <a:pt x="0" y="23687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73191">
            <a:off x="15106016" y="649814"/>
            <a:ext cx="3166211" cy="3557540"/>
          </a:xfrm>
          <a:custGeom>
            <a:avLst/>
            <a:gdLst/>
            <a:ahLst/>
            <a:cxnLst/>
            <a:rect l="l" t="t" r="r" b="b"/>
            <a:pathLst>
              <a:path w="3166211" h="3557540">
                <a:moveTo>
                  <a:pt x="0" y="0"/>
                </a:moveTo>
                <a:lnTo>
                  <a:pt x="3166210" y="0"/>
                </a:lnTo>
                <a:lnTo>
                  <a:pt x="3166210" y="3557540"/>
                </a:lnTo>
                <a:lnTo>
                  <a:pt x="0" y="3557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1000" y="4381500"/>
            <a:ext cx="17141190" cy="18992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just">
              <a:lnSpc>
                <a:spcPts val="18455"/>
              </a:lnSpc>
            </a:pPr>
            <a:r>
              <a:rPr lang="en-US" sz="16480">
                <a:solidFill>
                  <a:srgbClr val="CDA541"/>
                </a:solidFill>
                <a:ea typeface="字由点字倔强黑" panose="00020600040101010101" charset="-122"/>
              </a:rPr>
              <a:t>大地之书里的生命</a:t>
            </a:r>
            <a:endParaRPr lang="en-US" sz="16480">
              <a:solidFill>
                <a:srgbClr val="CDA541"/>
              </a:solidFill>
              <a:ea typeface="字由点字倔强黑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76602" y="1527832"/>
            <a:ext cx="10382698" cy="7231337"/>
          </a:xfrm>
          <a:custGeom>
            <a:avLst/>
            <a:gdLst/>
            <a:ahLst/>
            <a:cxnLst/>
            <a:rect l="l" t="t" r="r" b="b"/>
            <a:pathLst>
              <a:path w="10382698" h="7231337">
                <a:moveTo>
                  <a:pt x="0" y="0"/>
                </a:moveTo>
                <a:lnTo>
                  <a:pt x="10382698" y="0"/>
                </a:lnTo>
                <a:lnTo>
                  <a:pt x="10382698" y="7231336"/>
                </a:lnTo>
                <a:lnTo>
                  <a:pt x="0" y="723133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10965" y="5458748"/>
            <a:ext cx="2765638" cy="2057481"/>
          </a:xfrm>
          <a:custGeom>
            <a:avLst/>
            <a:gdLst/>
            <a:ahLst/>
            <a:cxnLst/>
            <a:rect l="l" t="t" r="r" b="b"/>
            <a:pathLst>
              <a:path w="2765638" h="2057481">
                <a:moveTo>
                  <a:pt x="0" y="0"/>
                </a:moveTo>
                <a:lnTo>
                  <a:pt x="2765637" y="0"/>
                </a:lnTo>
                <a:lnTo>
                  <a:pt x="2765637" y="2057481"/>
                </a:lnTo>
                <a:lnTo>
                  <a:pt x="0" y="2057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28497" y="6122502"/>
            <a:ext cx="1435171" cy="467194"/>
          </a:xfrm>
          <a:custGeom>
            <a:avLst/>
            <a:gdLst/>
            <a:ahLst/>
            <a:cxnLst/>
            <a:rect l="l" t="t" r="r" b="b"/>
            <a:pathLst>
              <a:path w="1435171" h="467194">
                <a:moveTo>
                  <a:pt x="0" y="0"/>
                </a:moveTo>
                <a:lnTo>
                  <a:pt x="1435171" y="0"/>
                </a:lnTo>
                <a:lnTo>
                  <a:pt x="1435171" y="467194"/>
                </a:lnTo>
                <a:lnTo>
                  <a:pt x="0" y="467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文本框 4"/>
          <p:cNvSpPr txBox="1"/>
          <p:nvPr/>
        </p:nvSpPr>
        <p:spPr>
          <a:xfrm>
            <a:off x="1570990" y="6286500"/>
            <a:ext cx="609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600" b="1"/>
              <a:t>巨型蜻蜓</a:t>
            </a:r>
            <a:endParaRPr lang="zh-CN" altLang="en-US" sz="36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P`}}BS7%PA{R7_VKI_PJJGQ"/>
          <p:cNvPicPr>
            <a:picLocks noChangeAspect="1"/>
          </p:cNvPicPr>
          <p:nvPr/>
        </p:nvPicPr>
        <p:blipFill>
          <a:blip r:embed="rId1"/>
          <a:srcRect t="890" r="489"/>
          <a:stretch>
            <a:fillRect/>
          </a:stretch>
        </p:blipFill>
        <p:spPr>
          <a:xfrm>
            <a:off x="914400" y="800100"/>
            <a:ext cx="16535400" cy="84861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015751" y="2905675"/>
            <a:ext cx="12256497" cy="4475650"/>
            <a:chOff x="0" y="0"/>
            <a:chExt cx="16341997" cy="5967533"/>
          </a:xfrm>
        </p:grpSpPr>
        <p:sp>
          <p:nvSpPr>
            <p:cNvPr id="3" name="TextBox 3"/>
            <p:cNvSpPr txBox="1"/>
            <p:nvPr/>
          </p:nvSpPr>
          <p:spPr>
            <a:xfrm rot="-62695">
              <a:off x="51535" y="280959"/>
              <a:ext cx="16241255" cy="5538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6005"/>
                </a:lnSpc>
                <a:spcBef>
                  <a:spcPct val="0"/>
                </a:spcBef>
              </a:pPr>
              <a:r>
                <a:rPr lang="en-US" sz="14685" spc="-1174">
                  <a:solidFill>
                    <a:srgbClr val="7DBF87"/>
                  </a:solidFill>
                  <a:ea typeface="字由点字焦糖体" panose="00020600040101010101" charset="-122"/>
                </a:rPr>
                <a:t>化石是生物进化的直接证据</a:t>
              </a:r>
              <a:endParaRPr lang="en-US" sz="14685" spc="-1174">
                <a:solidFill>
                  <a:srgbClr val="7DBF87"/>
                </a:solidFill>
                <a:ea typeface="字由点字焦糖体" panose="00020600040101010101" charset="-122"/>
              </a:endParaRPr>
            </a:p>
          </p:txBody>
        </p:sp>
        <p:grpSp>
          <p:nvGrpSpPr>
            <p:cNvPr id="4" name="Group 4"/>
            <p:cNvGrpSpPr/>
            <p:nvPr/>
          </p:nvGrpSpPr>
          <p:grpSpPr>
            <a:xfrm rot="-62308">
              <a:off x="5129124" y="5515680"/>
              <a:ext cx="8588590" cy="291184"/>
              <a:chOff x="0" y="0"/>
              <a:chExt cx="1053582" cy="3572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53582" cy="35720"/>
              </a:xfrm>
              <a:custGeom>
                <a:avLst/>
                <a:gdLst/>
                <a:ahLst/>
                <a:cxnLst/>
                <a:rect l="l" t="t" r="r" b="b"/>
                <a:pathLst>
                  <a:path w="1053582" h="35720">
                    <a:moveTo>
                      <a:pt x="0" y="0"/>
                    </a:moveTo>
                    <a:lnTo>
                      <a:pt x="1053582" y="0"/>
                    </a:lnTo>
                    <a:lnTo>
                      <a:pt x="1053582" y="35720"/>
                    </a:lnTo>
                    <a:lnTo>
                      <a:pt x="0" y="35720"/>
                    </a:lnTo>
                    <a:close/>
                  </a:path>
                </a:pathLst>
              </a:custGeom>
              <a:solidFill>
                <a:srgbClr val="FED65D">
                  <a:alpha val="57647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66675"/>
                <a:ext cx="1053582" cy="102395"/>
              </a:xfrm>
              <a:prstGeom prst="rect">
                <a:avLst/>
              </a:prstGeom>
            </p:spPr>
            <p:txBody>
              <a:bodyPr lIns="66387" tIns="66387" rIns="66387" bIns="66387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0" y="2776567"/>
              <a:ext cx="4894108" cy="313307"/>
              <a:chOff x="0" y="0"/>
              <a:chExt cx="600371" cy="3843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00371" cy="38434"/>
              </a:xfrm>
              <a:custGeom>
                <a:avLst/>
                <a:gdLst/>
                <a:ahLst/>
                <a:cxnLst/>
                <a:rect l="l" t="t" r="r" b="b"/>
                <a:pathLst>
                  <a:path w="600371" h="38434">
                    <a:moveTo>
                      <a:pt x="0" y="0"/>
                    </a:moveTo>
                    <a:lnTo>
                      <a:pt x="600371" y="0"/>
                    </a:lnTo>
                    <a:lnTo>
                      <a:pt x="600371" y="38434"/>
                    </a:lnTo>
                    <a:lnTo>
                      <a:pt x="0" y="38434"/>
                    </a:lnTo>
                    <a:close/>
                  </a:path>
                </a:pathLst>
              </a:custGeom>
              <a:solidFill>
                <a:srgbClr val="FED65D">
                  <a:alpha val="57647"/>
                </a:srgbClr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66675"/>
                <a:ext cx="600371" cy="105109"/>
              </a:xfrm>
              <a:prstGeom prst="rect">
                <a:avLst/>
              </a:prstGeom>
            </p:spPr>
            <p:txBody>
              <a:bodyPr lIns="66387" tIns="66387" rIns="66387" bIns="66387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5029200" y="2889519"/>
            <a:ext cx="8229600" cy="4507963"/>
            <a:chOff x="0" y="0"/>
            <a:chExt cx="10972800" cy="6010617"/>
          </a:xfrm>
        </p:grpSpPr>
        <p:sp>
          <p:nvSpPr>
            <p:cNvPr id="3" name="TextBox 3"/>
            <p:cNvSpPr txBox="1"/>
            <p:nvPr/>
          </p:nvSpPr>
          <p:spPr>
            <a:xfrm rot="-259402">
              <a:off x="90248" y="526968"/>
              <a:ext cx="10800942" cy="2563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470"/>
                </a:lnSpc>
                <a:spcBef>
                  <a:spcPct val="0"/>
                </a:spcBef>
              </a:pPr>
              <a:r>
                <a:rPr lang="en-US" sz="13275" spc="-1061">
                  <a:solidFill>
                    <a:srgbClr val="7DBF87"/>
                  </a:solidFill>
                  <a:ea typeface="字由点字焦糖体" panose="00020600040101010101" charset="-122"/>
                </a:rPr>
                <a:t>谢谢</a:t>
              </a:r>
              <a:endParaRPr lang="en-US" sz="13275" spc="-1061">
                <a:solidFill>
                  <a:srgbClr val="7DBF87"/>
                </a:solidFill>
                <a:ea typeface="字由点字焦糖体" panose="00020600040101010101" charset="-122"/>
              </a:endParaRPr>
            </a:p>
          </p:txBody>
        </p:sp>
        <p:grpSp>
          <p:nvGrpSpPr>
            <p:cNvPr id="4" name="Group 4"/>
            <p:cNvGrpSpPr/>
            <p:nvPr/>
          </p:nvGrpSpPr>
          <p:grpSpPr>
            <a:xfrm rot="-489164">
              <a:off x="5569700" y="4643549"/>
              <a:ext cx="3489951" cy="283220"/>
              <a:chOff x="0" y="0"/>
              <a:chExt cx="473599" cy="3843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73599" cy="38434"/>
              </a:xfrm>
              <a:custGeom>
                <a:avLst/>
                <a:gdLst/>
                <a:ahLst/>
                <a:cxnLst/>
                <a:rect l="l" t="t" r="r" b="b"/>
                <a:pathLst>
                  <a:path w="473599" h="38434">
                    <a:moveTo>
                      <a:pt x="0" y="0"/>
                    </a:moveTo>
                    <a:lnTo>
                      <a:pt x="473599" y="0"/>
                    </a:lnTo>
                    <a:lnTo>
                      <a:pt x="473599" y="38434"/>
                    </a:lnTo>
                    <a:lnTo>
                      <a:pt x="0" y="38434"/>
                    </a:lnTo>
                    <a:close/>
                  </a:path>
                </a:pathLst>
              </a:custGeom>
              <a:solidFill>
                <a:srgbClr val="FED65D">
                  <a:alpha val="57647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66675"/>
                <a:ext cx="473599" cy="105109"/>
              </a:xfrm>
              <a:prstGeom prst="rect">
                <a:avLst/>
              </a:prstGeom>
            </p:spPr>
            <p:txBody>
              <a:bodyPr lIns="60012" tIns="60012" rIns="60012" bIns="60012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 rot="-489164">
              <a:off x="1961766" y="2835870"/>
              <a:ext cx="8802153" cy="2563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470"/>
                </a:lnSpc>
                <a:spcBef>
                  <a:spcPct val="0"/>
                </a:spcBef>
              </a:pPr>
              <a:r>
                <a:rPr lang="en-US" sz="13275" spc="-1592">
                  <a:solidFill>
                    <a:srgbClr val="7DBF87"/>
                  </a:solidFill>
                  <a:ea typeface="字由点字焦糖体" panose="00020600040101010101" charset="-122"/>
                </a:rPr>
                <a:t>大家</a:t>
              </a:r>
              <a:endParaRPr lang="en-US" sz="13275" spc="-1592">
                <a:solidFill>
                  <a:srgbClr val="7DBF87"/>
                </a:solidFill>
                <a:ea typeface="字由点字焦糖体" panose="00020600040101010101" charset="-122"/>
              </a:endParaRPr>
            </a:p>
          </p:txBody>
        </p:sp>
        <p:sp>
          <p:nvSpPr>
            <p:cNvPr id="8" name="Freeform 8"/>
            <p:cNvSpPr/>
            <p:nvPr/>
          </p:nvSpPr>
          <p:spPr>
            <a:xfrm rot="300954">
              <a:off x="9389034" y="3697557"/>
              <a:ext cx="493549" cy="561763"/>
            </a:xfrm>
            <a:custGeom>
              <a:avLst/>
              <a:gdLst/>
              <a:ahLst/>
              <a:cxnLst/>
              <a:rect l="l" t="t" r="r" b="b"/>
              <a:pathLst>
                <a:path w="493549" h="561763">
                  <a:moveTo>
                    <a:pt x="0" y="0"/>
                  </a:moveTo>
                  <a:lnTo>
                    <a:pt x="493549" y="0"/>
                  </a:lnTo>
                  <a:lnTo>
                    <a:pt x="493549" y="561763"/>
                  </a:lnTo>
                  <a:lnTo>
                    <a:pt x="0" y="561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 r="-63604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489164">
              <a:off x="1620674" y="3104065"/>
              <a:ext cx="1347416" cy="1803906"/>
            </a:xfrm>
            <a:custGeom>
              <a:avLst/>
              <a:gdLst/>
              <a:ahLst/>
              <a:cxnLst/>
              <a:rect l="l" t="t" r="r" b="b"/>
              <a:pathLst>
                <a:path w="1347416" h="1803906">
                  <a:moveTo>
                    <a:pt x="0" y="0"/>
                  </a:moveTo>
                  <a:lnTo>
                    <a:pt x="1347416" y="0"/>
                  </a:lnTo>
                  <a:lnTo>
                    <a:pt x="1347416" y="1803907"/>
                  </a:lnTo>
                  <a:lnTo>
                    <a:pt x="0" y="1803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52485" r="-27107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703519">
              <a:off x="9692500" y="1620473"/>
              <a:ext cx="864617" cy="1227225"/>
            </a:xfrm>
            <a:custGeom>
              <a:avLst/>
              <a:gdLst/>
              <a:ahLst/>
              <a:cxnLst/>
              <a:rect l="l" t="t" r="r" b="b"/>
              <a:pathLst>
                <a:path w="864617" h="1227225">
                  <a:moveTo>
                    <a:pt x="0" y="0"/>
                  </a:moveTo>
                  <a:lnTo>
                    <a:pt x="864617" y="0"/>
                  </a:lnTo>
                  <a:lnTo>
                    <a:pt x="864617" y="1227225"/>
                  </a:lnTo>
                  <a:lnTo>
                    <a:pt x="0" y="1227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987614" b="-169381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643505" y="3947132"/>
            <a:ext cx="9000991" cy="2392737"/>
            <a:chOff x="0" y="0"/>
            <a:chExt cx="12001321" cy="3190316"/>
          </a:xfrm>
        </p:grpSpPr>
        <p:sp>
          <p:nvSpPr>
            <p:cNvPr id="3" name="TextBox 3"/>
            <p:cNvSpPr txBox="1"/>
            <p:nvPr/>
          </p:nvSpPr>
          <p:spPr>
            <a:xfrm rot="-62695">
              <a:off x="27278" y="242047"/>
              <a:ext cx="11949093" cy="2839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6005"/>
                </a:lnSpc>
                <a:spcBef>
                  <a:spcPct val="0"/>
                </a:spcBef>
              </a:pPr>
              <a:r>
                <a:rPr lang="en-US" sz="14685" u="none" strike="noStrike" spc="-1174">
                  <a:solidFill>
                    <a:srgbClr val="7DBF87"/>
                  </a:solidFill>
                  <a:ea typeface="字由点字焦糖体" panose="00020600040101010101" charset="-122"/>
                </a:rPr>
                <a:t>方法与规律</a:t>
              </a:r>
              <a:endParaRPr lang="en-US" sz="14685" u="none" strike="noStrike" spc="-1174">
                <a:solidFill>
                  <a:srgbClr val="7DBF87"/>
                </a:solidFill>
                <a:ea typeface="字由点字焦糖体" panose="00020600040101010101" charset="-122"/>
              </a:endParaRPr>
            </a:p>
          </p:txBody>
        </p:sp>
        <p:grpSp>
          <p:nvGrpSpPr>
            <p:cNvPr id="4" name="Group 4"/>
            <p:cNvGrpSpPr/>
            <p:nvPr/>
          </p:nvGrpSpPr>
          <p:grpSpPr>
            <a:xfrm rot="0">
              <a:off x="7527540" y="2723846"/>
              <a:ext cx="3860684" cy="313307"/>
              <a:chOff x="0" y="0"/>
              <a:chExt cx="473599" cy="3843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73599" cy="38434"/>
              </a:xfrm>
              <a:custGeom>
                <a:avLst/>
                <a:gdLst/>
                <a:ahLst/>
                <a:cxnLst/>
                <a:rect l="l" t="t" r="r" b="b"/>
                <a:pathLst>
                  <a:path w="473599" h="38434">
                    <a:moveTo>
                      <a:pt x="0" y="0"/>
                    </a:moveTo>
                    <a:lnTo>
                      <a:pt x="473599" y="0"/>
                    </a:lnTo>
                    <a:lnTo>
                      <a:pt x="473599" y="38434"/>
                    </a:lnTo>
                    <a:lnTo>
                      <a:pt x="0" y="38434"/>
                    </a:lnTo>
                    <a:close/>
                  </a:path>
                </a:pathLst>
              </a:custGeom>
              <a:solidFill>
                <a:srgbClr val="FED65D">
                  <a:alpha val="57647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66675"/>
                <a:ext cx="473599" cy="105109"/>
              </a:xfrm>
              <a:prstGeom prst="rect">
                <a:avLst/>
              </a:prstGeom>
            </p:spPr>
            <p:txBody>
              <a:bodyPr lIns="66387" tIns="66387" rIns="66387" bIns="66387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42825"/>
            <a:ext cx="16230600" cy="192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35"/>
              </a:lnSpc>
              <a:spcBef>
                <a:spcPct val="0"/>
              </a:spcBef>
            </a:pPr>
            <a:r>
              <a:rPr lang="en-US" sz="6820" spc="-545">
                <a:solidFill>
                  <a:srgbClr val="7DBF87"/>
                </a:solidFill>
                <a:ea typeface="字由点字焦糖体" panose="00020600040101010101" charset="-122"/>
              </a:rPr>
              <a:t>化石是留存在岩石中的古生物遗体、遗物或遗迹。</a:t>
            </a:r>
            <a:endParaRPr lang="en-US" sz="6820" spc="-545">
              <a:solidFill>
                <a:srgbClr val="7DBF87"/>
              </a:solidFill>
              <a:ea typeface="字由点字焦糖体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1128252" y="3780205"/>
            <a:ext cx="1437616" cy="192159"/>
            <a:chOff x="0" y="0"/>
            <a:chExt cx="189411" cy="253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9411" cy="25318"/>
            </a:xfrm>
            <a:custGeom>
              <a:avLst/>
              <a:gdLst/>
              <a:ahLst/>
              <a:cxnLst/>
              <a:rect l="l" t="t" r="r" b="b"/>
              <a:pathLst>
                <a:path w="189411" h="25318">
                  <a:moveTo>
                    <a:pt x="0" y="0"/>
                  </a:moveTo>
                  <a:lnTo>
                    <a:pt x="189411" y="0"/>
                  </a:lnTo>
                  <a:lnTo>
                    <a:pt x="189411" y="25318"/>
                  </a:lnTo>
                  <a:lnTo>
                    <a:pt x="0" y="25318"/>
                  </a:lnTo>
                  <a:close/>
                </a:path>
              </a:pathLst>
            </a:custGeom>
            <a:solidFill>
              <a:srgbClr val="FED65D">
                <a:alpha val="5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89411" cy="91993"/>
            </a:xfrm>
            <a:prstGeom prst="rect">
              <a:avLst/>
            </a:prstGeom>
          </p:spPr>
          <p:txBody>
            <a:bodyPr lIns="82414" tIns="82414" rIns="82414" bIns="82414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5200650"/>
            <a:ext cx="16230600" cy="192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35"/>
              </a:lnSpc>
              <a:spcBef>
                <a:spcPct val="0"/>
              </a:spcBef>
            </a:pPr>
            <a:r>
              <a:rPr lang="en-US" sz="6820" spc="-545">
                <a:solidFill>
                  <a:srgbClr val="7DBF87"/>
                </a:solidFill>
                <a:ea typeface="字由点字焦糖体" panose="00020600040101010101" charset="-122"/>
              </a:rPr>
              <a:t>主要分为实体化石、模铸化石、遗迹化石、琥珀四大类。</a:t>
            </a:r>
            <a:endParaRPr lang="en-US" sz="6820" spc="-545">
              <a:solidFill>
                <a:srgbClr val="7DBF87"/>
              </a:solidFill>
              <a:ea typeface="字由点字焦糖体" panose="00020600040101010101" charset="-122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4350170" y="6036294"/>
            <a:ext cx="3118993" cy="195631"/>
            <a:chOff x="0" y="0"/>
            <a:chExt cx="410939" cy="257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0939" cy="25775"/>
            </a:xfrm>
            <a:custGeom>
              <a:avLst/>
              <a:gdLst/>
              <a:ahLst/>
              <a:cxnLst/>
              <a:rect l="l" t="t" r="r" b="b"/>
              <a:pathLst>
                <a:path w="410939" h="25775">
                  <a:moveTo>
                    <a:pt x="0" y="0"/>
                  </a:moveTo>
                  <a:lnTo>
                    <a:pt x="410939" y="0"/>
                  </a:lnTo>
                  <a:lnTo>
                    <a:pt x="410939" y="25775"/>
                  </a:lnTo>
                  <a:lnTo>
                    <a:pt x="0" y="25775"/>
                  </a:lnTo>
                  <a:close/>
                </a:path>
              </a:pathLst>
            </a:custGeom>
            <a:solidFill>
              <a:srgbClr val="FED65D">
                <a:alpha val="57647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10939" cy="92450"/>
            </a:xfrm>
            <a:prstGeom prst="rect">
              <a:avLst/>
            </a:prstGeom>
          </p:spPr>
          <p:txBody>
            <a:bodyPr lIns="82414" tIns="82414" rIns="82414" bIns="82414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8219175" y="6036294"/>
            <a:ext cx="3118993" cy="195631"/>
            <a:chOff x="0" y="0"/>
            <a:chExt cx="410939" cy="257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0939" cy="25775"/>
            </a:xfrm>
            <a:custGeom>
              <a:avLst/>
              <a:gdLst/>
              <a:ahLst/>
              <a:cxnLst/>
              <a:rect l="l" t="t" r="r" b="b"/>
              <a:pathLst>
                <a:path w="410939" h="25775">
                  <a:moveTo>
                    <a:pt x="0" y="0"/>
                  </a:moveTo>
                  <a:lnTo>
                    <a:pt x="410939" y="0"/>
                  </a:lnTo>
                  <a:lnTo>
                    <a:pt x="410939" y="25775"/>
                  </a:lnTo>
                  <a:lnTo>
                    <a:pt x="0" y="25775"/>
                  </a:lnTo>
                  <a:close/>
                </a:path>
              </a:pathLst>
            </a:custGeom>
            <a:solidFill>
              <a:srgbClr val="FED65D">
                <a:alpha val="57647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410939" cy="92450"/>
            </a:xfrm>
            <a:prstGeom prst="rect">
              <a:avLst/>
            </a:prstGeom>
          </p:spPr>
          <p:txBody>
            <a:bodyPr lIns="82414" tIns="82414" rIns="82414" bIns="82414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2217844" y="6036294"/>
            <a:ext cx="3118993" cy="195631"/>
            <a:chOff x="0" y="0"/>
            <a:chExt cx="410939" cy="257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10939" cy="25775"/>
            </a:xfrm>
            <a:custGeom>
              <a:avLst/>
              <a:gdLst/>
              <a:ahLst/>
              <a:cxnLst/>
              <a:rect l="l" t="t" r="r" b="b"/>
              <a:pathLst>
                <a:path w="410939" h="25775">
                  <a:moveTo>
                    <a:pt x="0" y="0"/>
                  </a:moveTo>
                  <a:lnTo>
                    <a:pt x="410939" y="0"/>
                  </a:lnTo>
                  <a:lnTo>
                    <a:pt x="410939" y="25775"/>
                  </a:lnTo>
                  <a:lnTo>
                    <a:pt x="0" y="25775"/>
                  </a:lnTo>
                  <a:close/>
                </a:path>
              </a:pathLst>
            </a:custGeom>
            <a:solidFill>
              <a:srgbClr val="FED65D">
                <a:alpha val="57647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410939" cy="92450"/>
            </a:xfrm>
            <a:prstGeom prst="rect">
              <a:avLst/>
            </a:prstGeom>
          </p:spPr>
          <p:txBody>
            <a:bodyPr lIns="82414" tIns="82414" rIns="82414" bIns="82414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16316065" y="6036294"/>
            <a:ext cx="613603" cy="195631"/>
            <a:chOff x="0" y="0"/>
            <a:chExt cx="80845" cy="257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0845" cy="25775"/>
            </a:xfrm>
            <a:custGeom>
              <a:avLst/>
              <a:gdLst/>
              <a:ahLst/>
              <a:cxnLst/>
              <a:rect l="l" t="t" r="r" b="b"/>
              <a:pathLst>
                <a:path w="80845" h="25775">
                  <a:moveTo>
                    <a:pt x="0" y="0"/>
                  </a:moveTo>
                  <a:lnTo>
                    <a:pt x="80845" y="0"/>
                  </a:lnTo>
                  <a:lnTo>
                    <a:pt x="80845" y="25775"/>
                  </a:lnTo>
                  <a:lnTo>
                    <a:pt x="0" y="25775"/>
                  </a:lnTo>
                  <a:close/>
                </a:path>
              </a:pathLst>
            </a:custGeom>
            <a:solidFill>
              <a:srgbClr val="FED65D">
                <a:alpha val="57647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80845" cy="92450"/>
            </a:xfrm>
            <a:prstGeom prst="rect">
              <a:avLst/>
            </a:prstGeom>
          </p:spPr>
          <p:txBody>
            <a:bodyPr lIns="82414" tIns="82414" rIns="82414" bIns="82414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1128252" y="6929087"/>
            <a:ext cx="613603" cy="195631"/>
            <a:chOff x="0" y="0"/>
            <a:chExt cx="80845" cy="257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0845" cy="25775"/>
            </a:xfrm>
            <a:custGeom>
              <a:avLst/>
              <a:gdLst/>
              <a:ahLst/>
              <a:cxnLst/>
              <a:rect l="l" t="t" r="r" b="b"/>
              <a:pathLst>
                <a:path w="80845" h="25775">
                  <a:moveTo>
                    <a:pt x="0" y="0"/>
                  </a:moveTo>
                  <a:lnTo>
                    <a:pt x="80845" y="0"/>
                  </a:lnTo>
                  <a:lnTo>
                    <a:pt x="80845" y="25775"/>
                  </a:lnTo>
                  <a:lnTo>
                    <a:pt x="0" y="25775"/>
                  </a:lnTo>
                  <a:close/>
                </a:path>
              </a:pathLst>
            </a:custGeom>
            <a:solidFill>
              <a:srgbClr val="FED65D">
                <a:alpha val="57647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80845" cy="92450"/>
            </a:xfrm>
            <a:prstGeom prst="rect">
              <a:avLst/>
            </a:prstGeom>
          </p:spPr>
          <p:txBody>
            <a:bodyPr lIns="82414" tIns="82414" rIns="82414" bIns="82414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5375"/>
            <a:ext cx="15245244" cy="757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5"/>
              </a:lnSpc>
            </a:pPr>
            <a:r>
              <a:rPr lang="en-US" sz="7005" spc="-560">
                <a:solidFill>
                  <a:srgbClr val="7DBF87"/>
                </a:solidFill>
                <a:ea typeface="字由点字焦糖体" panose="00020600040101010101" charset="-122"/>
              </a:rPr>
              <a:t>实体化石</a:t>
            </a:r>
            <a:endParaRPr lang="en-US" sz="7005" spc="-560">
              <a:solidFill>
                <a:srgbClr val="7DBF87"/>
              </a:solidFill>
              <a:ea typeface="字由点字焦糖体" panose="00020600040101010101" charset="-122"/>
            </a:endParaRPr>
          </a:p>
          <a:p>
            <a:pPr algn="l">
              <a:lnSpc>
                <a:spcPts val="7635"/>
              </a:lnSpc>
            </a:pPr>
          </a:p>
          <a:p>
            <a:pPr algn="l">
              <a:lnSpc>
                <a:spcPts val="7635"/>
              </a:lnSpc>
            </a:pPr>
          </a:p>
          <a:p>
            <a:pPr algn="l">
              <a:lnSpc>
                <a:spcPts val="7635"/>
              </a:lnSpc>
            </a:pPr>
          </a:p>
          <a:p>
            <a:pPr algn="l">
              <a:lnSpc>
                <a:spcPts val="7635"/>
              </a:lnSpc>
            </a:pPr>
          </a:p>
          <a:p>
            <a:pPr algn="l">
              <a:lnSpc>
                <a:spcPts val="7635"/>
              </a:lnSpc>
            </a:pPr>
          </a:p>
          <a:p>
            <a:pPr algn="l">
              <a:lnSpc>
                <a:spcPts val="6980"/>
              </a:lnSpc>
            </a:pPr>
            <a:r>
              <a:rPr lang="en-US" sz="6405" spc="-512">
                <a:solidFill>
                  <a:srgbClr val="7DBF87"/>
                </a:solidFill>
                <a:latin typeface="字由点字焦糖体" panose="00020600040101010101" charset="-122"/>
              </a:rPr>
              <a:t> </a:t>
            </a:r>
            <a:endParaRPr lang="en-US" sz="6405" spc="-512">
              <a:solidFill>
                <a:srgbClr val="7DBF87"/>
              </a:solidFill>
              <a:latin typeface="字由点字焦糖体" panose="00020600040101010101" charset="-122"/>
            </a:endParaRPr>
          </a:p>
          <a:p>
            <a:pPr marL="0" lvl="0" indent="0" algn="l">
              <a:lnSpc>
                <a:spcPts val="6980"/>
              </a:lnSpc>
              <a:spcBef>
                <a:spcPct val="0"/>
              </a:spcBef>
            </a:pPr>
            <a:r>
              <a:rPr lang="en-US" sz="6405" spc="-512">
                <a:solidFill>
                  <a:srgbClr val="7DBF87"/>
                </a:solidFill>
                <a:latin typeface="字由点字焦糖体" panose="00020600040101010101" charset="-122"/>
                <a:ea typeface="字由点字焦糖体" panose="00020600040101010101" charset="-122"/>
              </a:rPr>
              <a:t>     很好地保存了动植物的形态与结构。</a:t>
            </a:r>
            <a:endParaRPr lang="en-US" sz="6405" spc="-512">
              <a:solidFill>
                <a:srgbClr val="7DBF87"/>
              </a:solidFill>
              <a:latin typeface="字由点字焦糖体" panose="00020600040101010101" charset="-122"/>
              <a:ea typeface="字由点字焦糖体" panose="00020600040101010101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279107" y="2004748"/>
            <a:ext cx="7937851" cy="5685380"/>
          </a:xfrm>
          <a:custGeom>
            <a:avLst/>
            <a:gdLst/>
            <a:ahLst/>
            <a:cxnLst/>
            <a:rect l="l" t="t" r="r" b="b"/>
            <a:pathLst>
              <a:path w="7937851" h="5685380">
                <a:moveTo>
                  <a:pt x="0" y="0"/>
                </a:moveTo>
                <a:lnTo>
                  <a:pt x="7937851" y="0"/>
                </a:lnTo>
                <a:lnTo>
                  <a:pt x="7937851" y="5685380"/>
                </a:lnTo>
                <a:lnTo>
                  <a:pt x="0" y="568538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5375"/>
            <a:ext cx="15245244" cy="757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5"/>
              </a:lnSpc>
            </a:pPr>
            <a:r>
              <a:rPr lang="en-US" sz="7005" spc="-560">
                <a:solidFill>
                  <a:srgbClr val="7DBF87"/>
                </a:solidFill>
                <a:ea typeface="字由点字焦糖体" panose="00020600040101010101" charset="-122"/>
              </a:rPr>
              <a:t>模铸化石</a:t>
            </a:r>
            <a:endParaRPr lang="en-US" sz="7005" spc="-560">
              <a:solidFill>
                <a:srgbClr val="7DBF87"/>
              </a:solidFill>
              <a:ea typeface="字由点字焦糖体" panose="00020600040101010101" charset="-122"/>
            </a:endParaRPr>
          </a:p>
          <a:p>
            <a:pPr algn="l">
              <a:lnSpc>
                <a:spcPts val="7635"/>
              </a:lnSpc>
            </a:pPr>
          </a:p>
          <a:p>
            <a:pPr algn="l">
              <a:lnSpc>
                <a:spcPts val="7635"/>
              </a:lnSpc>
            </a:pPr>
          </a:p>
          <a:p>
            <a:pPr algn="l">
              <a:lnSpc>
                <a:spcPts val="7635"/>
              </a:lnSpc>
            </a:pPr>
          </a:p>
          <a:p>
            <a:pPr algn="l">
              <a:lnSpc>
                <a:spcPts val="7635"/>
              </a:lnSpc>
            </a:pPr>
          </a:p>
          <a:p>
            <a:pPr algn="l">
              <a:lnSpc>
                <a:spcPts val="7635"/>
              </a:lnSpc>
            </a:pPr>
          </a:p>
          <a:p>
            <a:pPr algn="l">
              <a:lnSpc>
                <a:spcPts val="6980"/>
              </a:lnSpc>
            </a:pPr>
            <a:r>
              <a:rPr lang="en-US" sz="6405" spc="-512">
                <a:solidFill>
                  <a:srgbClr val="7DBF87"/>
                </a:solidFill>
                <a:latin typeface="字由点字焦糖体" panose="00020600040101010101" charset="-122"/>
              </a:rPr>
              <a:t> </a:t>
            </a:r>
            <a:endParaRPr lang="en-US" sz="6405" spc="-512">
              <a:solidFill>
                <a:srgbClr val="7DBF87"/>
              </a:solidFill>
              <a:latin typeface="字由点字焦糖体" panose="00020600040101010101" charset="-122"/>
            </a:endParaRPr>
          </a:p>
          <a:p>
            <a:pPr marL="0" lvl="0" indent="0" algn="l">
              <a:lnSpc>
                <a:spcPts val="6980"/>
              </a:lnSpc>
              <a:spcBef>
                <a:spcPct val="0"/>
              </a:spcBef>
            </a:pPr>
            <a:r>
              <a:rPr lang="en-US" sz="6405" spc="-512">
                <a:solidFill>
                  <a:srgbClr val="7DBF87"/>
                </a:solidFill>
                <a:latin typeface="字由点字焦糖体" panose="00020600040101010101" charset="-122"/>
                <a:ea typeface="字由点字焦糖体" panose="00020600040101010101" charset="-122"/>
              </a:rPr>
              <a:t>     能呈现动植物的形态特征。</a:t>
            </a:r>
            <a:endParaRPr lang="en-US" sz="6405" spc="-512">
              <a:solidFill>
                <a:srgbClr val="7DBF87"/>
              </a:solidFill>
              <a:latin typeface="字由点字焦糖体" panose="00020600040101010101" charset="-122"/>
              <a:ea typeface="字由点字焦糖体" panose="00020600040101010101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000319" y="2224465"/>
            <a:ext cx="4287363" cy="5245946"/>
          </a:xfrm>
          <a:custGeom>
            <a:avLst/>
            <a:gdLst/>
            <a:ahLst/>
            <a:cxnLst/>
            <a:rect l="l" t="t" r="r" b="b"/>
            <a:pathLst>
              <a:path w="4287363" h="5245946">
                <a:moveTo>
                  <a:pt x="0" y="0"/>
                </a:moveTo>
                <a:lnTo>
                  <a:pt x="4287362" y="0"/>
                </a:lnTo>
                <a:lnTo>
                  <a:pt x="4287362" y="5245946"/>
                </a:lnTo>
                <a:lnTo>
                  <a:pt x="0" y="524594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5375"/>
            <a:ext cx="15245244" cy="757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5"/>
              </a:lnSpc>
            </a:pPr>
            <a:r>
              <a:rPr lang="en-US" sz="7005" spc="-560">
                <a:solidFill>
                  <a:srgbClr val="7DBF87"/>
                </a:solidFill>
                <a:ea typeface="字由点字焦糖体" panose="00020600040101010101" charset="-122"/>
              </a:rPr>
              <a:t>遗迹化石</a:t>
            </a:r>
            <a:endParaRPr lang="en-US" sz="7005" spc="-560">
              <a:solidFill>
                <a:srgbClr val="7DBF87"/>
              </a:solidFill>
              <a:ea typeface="字由点字焦糖体" panose="00020600040101010101" charset="-122"/>
            </a:endParaRPr>
          </a:p>
          <a:p>
            <a:pPr algn="l">
              <a:lnSpc>
                <a:spcPts val="7635"/>
              </a:lnSpc>
            </a:pPr>
          </a:p>
          <a:p>
            <a:pPr algn="l">
              <a:lnSpc>
                <a:spcPts val="7635"/>
              </a:lnSpc>
            </a:pPr>
          </a:p>
          <a:p>
            <a:pPr algn="l">
              <a:lnSpc>
                <a:spcPts val="7635"/>
              </a:lnSpc>
            </a:pPr>
          </a:p>
          <a:p>
            <a:pPr algn="l">
              <a:lnSpc>
                <a:spcPts val="7635"/>
              </a:lnSpc>
            </a:pPr>
          </a:p>
          <a:p>
            <a:pPr algn="l">
              <a:lnSpc>
                <a:spcPts val="7635"/>
              </a:lnSpc>
            </a:pPr>
          </a:p>
          <a:p>
            <a:pPr algn="l">
              <a:lnSpc>
                <a:spcPts val="6980"/>
              </a:lnSpc>
            </a:pPr>
            <a:r>
              <a:rPr lang="en-US" sz="6405" spc="-512">
                <a:solidFill>
                  <a:srgbClr val="7DBF87"/>
                </a:solidFill>
                <a:latin typeface="字由点字焦糖体" panose="00020600040101010101" charset="-122"/>
              </a:rPr>
              <a:t> </a:t>
            </a:r>
            <a:endParaRPr lang="en-US" sz="6405" spc="-512">
              <a:solidFill>
                <a:srgbClr val="7DBF87"/>
              </a:solidFill>
              <a:latin typeface="字由点字焦糖体" panose="00020600040101010101" charset="-122"/>
            </a:endParaRPr>
          </a:p>
          <a:p>
            <a:pPr marL="0" lvl="0" indent="0" algn="l">
              <a:lnSpc>
                <a:spcPts val="6980"/>
              </a:lnSpc>
              <a:spcBef>
                <a:spcPct val="0"/>
              </a:spcBef>
            </a:pPr>
            <a:r>
              <a:rPr lang="en-US" sz="6405" spc="-512">
                <a:solidFill>
                  <a:srgbClr val="7DBF87"/>
                </a:solidFill>
                <a:latin typeface="字由点字焦糖体" panose="00020600040101010101" charset="-122"/>
                <a:ea typeface="字由点字焦糖体" panose="00020600040101010101" charset="-122"/>
              </a:rPr>
              <a:t>     帮助我们了解古生物群落的活动情况。</a:t>
            </a:r>
            <a:endParaRPr lang="en-US" sz="6405" spc="-512">
              <a:solidFill>
                <a:srgbClr val="7DBF87"/>
              </a:solidFill>
              <a:latin typeface="字由点字焦糖体" panose="00020600040101010101" charset="-122"/>
              <a:ea typeface="字由点字焦糖体" panose="00020600040101010101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037657" y="2010659"/>
            <a:ext cx="8212687" cy="5673557"/>
          </a:xfrm>
          <a:custGeom>
            <a:avLst/>
            <a:gdLst/>
            <a:ahLst/>
            <a:cxnLst/>
            <a:rect l="l" t="t" r="r" b="b"/>
            <a:pathLst>
              <a:path w="8212687" h="5673557">
                <a:moveTo>
                  <a:pt x="0" y="0"/>
                </a:moveTo>
                <a:lnTo>
                  <a:pt x="8212686" y="0"/>
                </a:lnTo>
                <a:lnTo>
                  <a:pt x="8212686" y="5673558"/>
                </a:lnTo>
                <a:lnTo>
                  <a:pt x="0" y="567355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95375"/>
            <a:ext cx="15245244" cy="757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5"/>
              </a:lnSpc>
            </a:pPr>
            <a:r>
              <a:rPr lang="en-US" sz="7005" spc="-560">
                <a:solidFill>
                  <a:srgbClr val="7DBF87"/>
                </a:solidFill>
                <a:ea typeface="字由点字焦糖体" panose="00020600040101010101" charset="-122"/>
              </a:rPr>
              <a:t>琥珀</a:t>
            </a:r>
            <a:endParaRPr lang="en-US" sz="7005" spc="-560">
              <a:solidFill>
                <a:srgbClr val="7DBF87"/>
              </a:solidFill>
              <a:ea typeface="字由点字焦糖体" panose="00020600040101010101" charset="-122"/>
            </a:endParaRPr>
          </a:p>
          <a:p>
            <a:pPr algn="l">
              <a:lnSpc>
                <a:spcPts val="7635"/>
              </a:lnSpc>
            </a:pPr>
          </a:p>
          <a:p>
            <a:pPr algn="l">
              <a:lnSpc>
                <a:spcPts val="7635"/>
              </a:lnSpc>
            </a:pPr>
          </a:p>
          <a:p>
            <a:pPr algn="l">
              <a:lnSpc>
                <a:spcPts val="7635"/>
              </a:lnSpc>
            </a:pPr>
          </a:p>
          <a:p>
            <a:pPr algn="l">
              <a:lnSpc>
                <a:spcPts val="7635"/>
              </a:lnSpc>
            </a:pPr>
          </a:p>
          <a:p>
            <a:pPr algn="l">
              <a:lnSpc>
                <a:spcPts val="7635"/>
              </a:lnSpc>
            </a:pPr>
          </a:p>
          <a:p>
            <a:pPr algn="l">
              <a:lnSpc>
                <a:spcPts val="6980"/>
              </a:lnSpc>
            </a:pPr>
            <a:r>
              <a:rPr lang="en-US" sz="6405" spc="-512">
                <a:solidFill>
                  <a:srgbClr val="7DBF87"/>
                </a:solidFill>
                <a:latin typeface="字由点字焦糖体" panose="00020600040101010101" charset="-122"/>
              </a:rPr>
              <a:t> </a:t>
            </a:r>
            <a:endParaRPr lang="en-US" sz="6405" spc="-512">
              <a:solidFill>
                <a:srgbClr val="7DBF87"/>
              </a:solidFill>
              <a:latin typeface="字由点字焦糖体" panose="00020600040101010101" charset="-122"/>
            </a:endParaRPr>
          </a:p>
          <a:p>
            <a:pPr marL="0" lvl="0" indent="0" algn="l">
              <a:lnSpc>
                <a:spcPts val="6980"/>
              </a:lnSpc>
              <a:spcBef>
                <a:spcPct val="0"/>
              </a:spcBef>
            </a:pPr>
            <a:r>
              <a:rPr lang="en-US" sz="6405" spc="-512">
                <a:solidFill>
                  <a:srgbClr val="7DBF87"/>
                </a:solidFill>
                <a:latin typeface="字由点字焦糖体" panose="00020600040101010101" charset="-122"/>
                <a:ea typeface="字由点字焦糖体" panose="00020600040101010101" charset="-122"/>
              </a:rPr>
              <a:t>     能保留较为完整的古生物。</a:t>
            </a:r>
            <a:endParaRPr lang="en-US" sz="6405" spc="-512">
              <a:solidFill>
                <a:srgbClr val="7DBF87"/>
              </a:solidFill>
              <a:latin typeface="字由点字焦糖体" panose="00020600040101010101" charset="-122"/>
              <a:ea typeface="字由点字焦糖体" panose="00020600040101010101" charset="-12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227111" y="2421782"/>
            <a:ext cx="6848421" cy="4851312"/>
          </a:xfrm>
          <a:custGeom>
            <a:avLst/>
            <a:gdLst/>
            <a:ahLst/>
            <a:cxnLst/>
            <a:rect l="l" t="t" r="r" b="b"/>
            <a:pathLst>
              <a:path w="6848421" h="4851312">
                <a:moveTo>
                  <a:pt x="0" y="0"/>
                </a:moveTo>
                <a:lnTo>
                  <a:pt x="6848422" y="0"/>
                </a:lnTo>
                <a:lnTo>
                  <a:pt x="6848422" y="4851312"/>
                </a:lnTo>
                <a:lnTo>
                  <a:pt x="0" y="48513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76602" y="1527832"/>
            <a:ext cx="10382698" cy="7231337"/>
          </a:xfrm>
          <a:custGeom>
            <a:avLst/>
            <a:gdLst/>
            <a:ahLst/>
            <a:cxnLst/>
            <a:rect l="l" t="t" r="r" b="b"/>
            <a:pathLst>
              <a:path w="10382698" h="7231337">
                <a:moveTo>
                  <a:pt x="0" y="0"/>
                </a:moveTo>
                <a:lnTo>
                  <a:pt x="10382698" y="0"/>
                </a:lnTo>
                <a:lnTo>
                  <a:pt x="10382698" y="7231336"/>
                </a:lnTo>
                <a:lnTo>
                  <a:pt x="0" y="723133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04328" y="6287816"/>
            <a:ext cx="2472275" cy="2124987"/>
          </a:xfrm>
          <a:custGeom>
            <a:avLst/>
            <a:gdLst/>
            <a:ahLst/>
            <a:cxnLst/>
            <a:rect l="l" t="t" r="r" b="b"/>
            <a:pathLst>
              <a:path w="2472275" h="2124987">
                <a:moveTo>
                  <a:pt x="0" y="0"/>
                </a:moveTo>
                <a:lnTo>
                  <a:pt x="2472274" y="0"/>
                </a:lnTo>
                <a:lnTo>
                  <a:pt x="2472274" y="2124987"/>
                </a:lnTo>
                <a:lnTo>
                  <a:pt x="0" y="2124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11905" y="7350309"/>
            <a:ext cx="1435171" cy="467194"/>
          </a:xfrm>
          <a:custGeom>
            <a:avLst/>
            <a:gdLst/>
            <a:ahLst/>
            <a:cxnLst/>
            <a:rect l="l" t="t" r="r" b="b"/>
            <a:pathLst>
              <a:path w="1435171" h="467194">
                <a:moveTo>
                  <a:pt x="0" y="0"/>
                </a:moveTo>
                <a:lnTo>
                  <a:pt x="1435171" y="0"/>
                </a:lnTo>
                <a:lnTo>
                  <a:pt x="1435171" y="467194"/>
                </a:lnTo>
                <a:lnTo>
                  <a:pt x="0" y="467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文本框 4"/>
          <p:cNvSpPr txBox="1"/>
          <p:nvPr/>
        </p:nvSpPr>
        <p:spPr>
          <a:xfrm>
            <a:off x="1524000" y="7200900"/>
            <a:ext cx="609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三叶虫</a:t>
            </a:r>
            <a:endParaRPr lang="zh-CN" altLang="en-US" sz="36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76602" y="1527832"/>
            <a:ext cx="10382698" cy="7231337"/>
          </a:xfrm>
          <a:custGeom>
            <a:avLst/>
            <a:gdLst/>
            <a:ahLst/>
            <a:cxnLst/>
            <a:rect l="l" t="t" r="r" b="b"/>
            <a:pathLst>
              <a:path w="10382698" h="7231337">
                <a:moveTo>
                  <a:pt x="0" y="0"/>
                </a:moveTo>
                <a:lnTo>
                  <a:pt x="10382698" y="0"/>
                </a:lnTo>
                <a:lnTo>
                  <a:pt x="10382698" y="7231336"/>
                </a:lnTo>
                <a:lnTo>
                  <a:pt x="0" y="723133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65453" y="5739674"/>
            <a:ext cx="2811149" cy="2124987"/>
          </a:xfrm>
          <a:custGeom>
            <a:avLst/>
            <a:gdLst/>
            <a:ahLst/>
            <a:cxnLst/>
            <a:rect l="l" t="t" r="r" b="b"/>
            <a:pathLst>
              <a:path w="2811149" h="2124987">
                <a:moveTo>
                  <a:pt x="0" y="0"/>
                </a:moveTo>
                <a:lnTo>
                  <a:pt x="2811149" y="0"/>
                </a:lnTo>
                <a:lnTo>
                  <a:pt x="2811149" y="2124987"/>
                </a:lnTo>
                <a:lnTo>
                  <a:pt x="0" y="2124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78273" y="7051653"/>
            <a:ext cx="1435171" cy="467194"/>
          </a:xfrm>
          <a:custGeom>
            <a:avLst/>
            <a:gdLst/>
            <a:ahLst/>
            <a:cxnLst/>
            <a:rect l="l" t="t" r="r" b="b"/>
            <a:pathLst>
              <a:path w="1435171" h="467194">
                <a:moveTo>
                  <a:pt x="0" y="0"/>
                </a:moveTo>
                <a:lnTo>
                  <a:pt x="1435171" y="0"/>
                </a:lnTo>
                <a:lnTo>
                  <a:pt x="1435171" y="467194"/>
                </a:lnTo>
                <a:lnTo>
                  <a:pt x="0" y="467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文本框 4"/>
          <p:cNvSpPr txBox="1"/>
          <p:nvPr/>
        </p:nvSpPr>
        <p:spPr>
          <a:xfrm>
            <a:off x="1570990" y="6591300"/>
            <a:ext cx="6096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600" b="1"/>
              <a:t>肺鱼</a:t>
            </a:r>
            <a:endParaRPr lang="zh-CN" altLang="en-US" sz="3600" b="1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jk1ZWVmMTAzNmQxNzIwODQ2YWRmZjdjNWFjZDZmNTQ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</Words>
  <Application>WPS 演示</Application>
  <PresentationFormat>On-screen Show (4:3)</PresentationFormat>
  <Paragraphs>56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Arial</vt:lpstr>
      <vt:lpstr>宋体</vt:lpstr>
      <vt:lpstr>Wingdings</vt:lpstr>
      <vt:lpstr>字由点字倔强黑</vt:lpstr>
      <vt:lpstr>字由点字焦糖体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世界读书日</dc:title>
  <dc:creator/>
  <cp:lastModifiedBy>茶</cp:lastModifiedBy>
  <cp:revision>2</cp:revision>
  <dcterms:created xsi:type="dcterms:W3CDTF">2006-08-16T00:00:00Z</dcterms:created>
  <dcterms:modified xsi:type="dcterms:W3CDTF">2024-06-06T13:49:14Z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41A9B76F6B3E4DDC92FA28457CD4C86E_12</vt:lpwstr>
  </property>
  <property fmtid="{D5CDD505-2E9C-101B-9397-08002B2CF9AE}" pid="3" name="KSOProductBuildVer">
    <vt:lpwstr>2052-12.1.0.16929</vt:lpwstr>
  </property>
</Properties>
</file>